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719" r:id="rId19"/>
    <p:sldId id="682" r:id="rId20"/>
    <p:sldId id="270" r:id="rId21"/>
    <p:sldId id="272" r:id="rId22"/>
    <p:sldId id="693" r:id="rId23"/>
    <p:sldId id="673" r:id="rId24"/>
    <p:sldId id="720" r:id="rId25"/>
    <p:sldId id="671" r:id="rId26"/>
    <p:sldId id="691" r:id="rId27"/>
    <p:sldId id="658" r:id="rId28"/>
    <p:sldId id="657" r:id="rId29"/>
    <p:sldId id="670" r:id="rId30"/>
    <p:sldId id="684" r:id="rId31"/>
    <p:sldId id="278" r:id="rId32"/>
    <p:sldId id="279" r:id="rId33"/>
    <p:sldId id="632" r:id="rId34"/>
    <p:sldId id="687" r:id="rId35"/>
    <p:sldId id="688" r:id="rId36"/>
    <p:sldId id="689" r:id="rId37"/>
    <p:sldId id="685" r:id="rId38"/>
    <p:sldId id="282" r:id="rId39"/>
    <p:sldId id="686" r:id="rId40"/>
    <p:sldId id="289" r:id="rId41"/>
    <p:sldId id="290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90" d="100"/>
          <a:sy n="90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08/01/2024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01.08.2024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01.08.2024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01.08.2024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7.06450" TargetMode="Externa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euret.org/public/lbdl.pdf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273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word2vec/" TargetMode="External"/><Relationship Id="rId3" Type="http://schemas.openxmlformats.org/officeDocument/2006/relationships/hyperlink" Target="https://www.researchgate.net/publication/277411157_Deep_Learning" TargetMode="External"/><Relationship Id="rId7" Type="http://schemas.openxmlformats.org/officeDocument/2006/relationships/hyperlink" Target="https://www.cs.toronto.edu/~hinton/absps/fastnc.pdf" TargetMode="External"/><Relationship Id="rId2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301.3781" TargetMode="External"/><Relationship Id="rId5" Type="http://schemas.openxmlformats.org/officeDocument/2006/relationships/hyperlink" Target="https://www.jmlr.org/papers/volume3/bengio03a/bengio03a.pdf" TargetMode="External"/><Relationship Id="rId4" Type="http://schemas.openxmlformats.org/officeDocument/2006/relationships/hyperlink" Target="https://arxiv.org/pdf/1512.03385.pdf" TargetMode="External"/><Relationship Id="rId9" Type="http://schemas.openxmlformats.org/officeDocument/2006/relationships/hyperlink" Target="https://karpathy.github.io/2015/05/21/rnn-effectivenes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8205826" y="652966"/>
            <a:ext cx="300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residual mapping (special kind of 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9581-4417-7F53-5DD6-BA872D3BCA52}"/>
              </a:ext>
            </a:extLst>
          </p:cNvPr>
          <p:cNvSpPr txBox="1"/>
          <p:nvPr/>
        </p:nvSpPr>
        <p:spPr>
          <a:xfrm>
            <a:off x="8015342" y="1027906"/>
            <a:ext cx="1190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layer normalization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03963" cy="453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allows transfer learning (foundation models in CV and NLP)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used a lot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95286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460024"/>
            <a:ext cx="83552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45CDB-E375-5057-247A-B0FCECD1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114" y="474208"/>
            <a:ext cx="2609336" cy="3109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D7B69-02BB-FC4A-FDE5-72769CFCD48A}"/>
              </a:ext>
            </a:extLst>
          </p:cNvPr>
          <p:cNvSpPr txBox="1"/>
          <p:nvPr/>
        </p:nvSpPr>
        <p:spPr>
          <a:xfrm>
            <a:off x="11579570" y="365056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AF4834-D48F-30BD-B7BD-6D1C8BB7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1616059"/>
            <a:ext cx="3478368" cy="443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4039-281D-2BFB-1EB5-78E5C176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A17F-04FB-8B0E-21BD-1215D71F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3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can be implemented as</a:t>
            </a:r>
          </a:p>
          <a:p>
            <a:r>
              <a:rPr lang="en-GB" dirty="0"/>
              <a:t>neural network with single hidden layer (linear activation)</a:t>
            </a:r>
          </a:p>
          <a:p>
            <a:r>
              <a:rPr lang="en-GB" dirty="0"/>
              <a:t>using, e.g., bag-of-words approach (predict masked word from its surroundings)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not context-aware (need for attention or 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3AC2-C79F-9D9E-C030-61840BD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65E1-D590-E37B-3624-CBA23E33CA48}"/>
              </a:ext>
            </a:extLst>
          </p:cNvPr>
          <p:cNvSpPr txBox="1"/>
          <p:nvPr/>
        </p:nvSpPr>
        <p:spPr>
          <a:xfrm>
            <a:off x="11368333" y="400129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B9BD6-05E9-421F-4660-CE1345F48035}"/>
              </a:ext>
            </a:extLst>
          </p:cNvPr>
          <p:cNvSpPr txBox="1"/>
          <p:nvPr/>
        </p:nvSpPr>
        <p:spPr>
          <a:xfrm>
            <a:off x="6646333" y="6075144"/>
            <a:ext cx="175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one-hot vectors of context words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08376B-AB07-ECE3-8C21-4097C8F6475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525667" y="5655733"/>
            <a:ext cx="483800" cy="4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281BD4-8C93-E5BC-E195-FDD5E5C489CA}"/>
              </a:ext>
            </a:extLst>
          </p:cNvPr>
          <p:cNvSpPr txBox="1"/>
          <p:nvPr/>
        </p:nvSpPr>
        <p:spPr>
          <a:xfrm>
            <a:off x="10715243" y="4853597"/>
            <a:ext cx="130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of target word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DD41C-CD1B-63B2-99D7-A6764CE1969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15243" y="4124404"/>
            <a:ext cx="653091" cy="72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84ADB-C5CE-29E2-CE1D-1FAA448FD3FF}"/>
              </a:ext>
            </a:extLst>
          </p:cNvPr>
          <p:cNvSpPr txBox="1"/>
          <p:nvPr/>
        </p:nvSpPr>
        <p:spPr>
          <a:xfrm>
            <a:off x="9334560" y="5639271"/>
            <a:ext cx="2625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word vector (embedding) by multiplication with one-hot vector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EA6DE-B419-D56C-BF26-78258AD7168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92937" y="3910149"/>
            <a:ext cx="754574" cy="172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2FCEC5-761E-2A43-AF2F-861B5E08B81F}"/>
              </a:ext>
            </a:extLst>
          </p:cNvPr>
          <p:cNvSpPr txBox="1"/>
          <p:nvPr/>
        </p:nvSpPr>
        <p:spPr>
          <a:xfrm>
            <a:off x="9702800" y="1825625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CBOW:</a:t>
            </a:r>
          </a:p>
        </p:txBody>
      </p:sp>
    </p:spTree>
    <p:extLst>
      <p:ext uri="{BB962C8B-B14F-4D97-AF65-F5344CB8AC3E}">
        <p14:creationId xmlns:p14="http://schemas.microsoft.com/office/powerpoint/2010/main" val="279265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245836" cy="28366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  <a:r>
              <a:rPr lang="en-GB" sz="2600" dirty="0"/>
              <a:t> (to be compared with vocabulary sizes of many thousands)</a:t>
            </a:r>
            <a:endParaRPr lang="en-DE" sz="2600" dirty="0"/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372247" y="5349900"/>
            <a:ext cx="123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next-word prediction</a:t>
            </a:r>
            <a:r>
              <a:rPr lang="en-GB" dirty="0"/>
              <a:t>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1100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 (per layer).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3728E-A518-99C1-4442-3619B768A366}"/>
              </a:ext>
            </a:extLst>
          </p:cNvPr>
          <p:cNvSpPr txBox="1"/>
          <p:nvPr/>
        </p:nvSpPr>
        <p:spPr>
          <a:xfrm>
            <a:off x="9853021" y="843240"/>
            <a:ext cx="8854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context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6F6CF4-36D9-BD2B-601E-CD92B433A3EC}"/>
              </a:ext>
            </a:extLst>
          </p:cNvPr>
          <p:cNvCxnSpPr>
            <a:stCxn id="5" idx="2"/>
          </p:cNvCxnSpPr>
          <p:nvPr/>
        </p:nvCxnSpPr>
        <p:spPr>
          <a:xfrm flipH="1">
            <a:off x="9745133" y="1212572"/>
            <a:ext cx="550638" cy="71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466688"/>
            <a:ext cx="571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59153" y="2666743"/>
            <a:ext cx="934242" cy="6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>
            <a:cxnSpLocks/>
          </p:cNvCxnSpPr>
          <p:nvPr/>
        </p:nvCxnSpPr>
        <p:spPr>
          <a:xfrm flipH="1">
            <a:off x="4261607" y="2666743"/>
            <a:ext cx="1731788" cy="6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255709-4E58-0E52-EAE4-D13761CD9141}"/>
              </a:ext>
            </a:extLst>
          </p:cNvPr>
          <p:cNvSpPr txBox="1"/>
          <p:nvPr/>
        </p:nvSpPr>
        <p:spPr>
          <a:xfrm>
            <a:off x="9955398" y="2925521"/>
            <a:ext cx="214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dependence on previous hidden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969E7F-3A4F-35F9-15B0-13C96DDEDD0A}"/>
              </a:ext>
            </a:extLst>
          </p:cNvPr>
          <p:cNvCxnSpPr>
            <a:stCxn id="17" idx="1"/>
          </p:cNvCxnSpPr>
          <p:nvPr/>
        </p:nvCxnSpPr>
        <p:spPr>
          <a:xfrm flipH="1">
            <a:off x="8664415" y="3387186"/>
            <a:ext cx="12909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7323909" y="56670"/>
            <a:ext cx="480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  <a:r>
              <a:rPr lang="en-GB" dirty="0"/>
              <a:t> (context)</a:t>
            </a:r>
            <a:endParaRPr lang="en-DE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easily digestible overview: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The Little Book of Deep Learning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3"/>
              </a:rPr>
              <a:t>Deep Learning overview</a:t>
            </a:r>
            <a:endParaRPr lang="en-GB" sz="2400" dirty="0">
              <a:hlinkClick r:id="rId4"/>
            </a:endParaRPr>
          </a:p>
          <a:p>
            <a:r>
              <a:rPr lang="en-DE" sz="2400" dirty="0">
                <a:hlinkClick r:id="rId4"/>
              </a:rPr>
              <a:t>ResNet</a:t>
            </a:r>
            <a:endParaRPr lang="en-GB" sz="2400" dirty="0">
              <a:hlinkClick r:id="rId5"/>
            </a:endParaRPr>
          </a:p>
          <a:p>
            <a:r>
              <a:rPr lang="en-GB" sz="2400" dirty="0">
                <a:hlinkClick r:id="rId5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6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7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8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9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15428</TotalTime>
  <Words>2560</Words>
  <Application>Microsoft Office PowerPoint</Application>
  <PresentationFormat>Widescreen</PresentationFormat>
  <Paragraphs>364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Structured/Tabular vs Unstructured Data</vt:lpstr>
      <vt:lpstr>Categorical Variables</vt:lpstr>
      <vt:lpstr>Embeddings</vt:lpstr>
      <vt:lpstr>Vector Representations</vt:lpstr>
      <vt:lpstr>Some Thoughts on Word Embeddings</vt:lpstr>
      <vt:lpstr>word2vec</vt:lpstr>
      <vt:lpstr>Word Embeddings as Part of Language Model</vt:lpstr>
      <vt:lpstr>Neural Language Models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Felix Wick</dc:creator>
  <cp:lastModifiedBy>Wick, Felix</cp:lastModifiedBy>
  <cp:revision>275</cp:revision>
  <dcterms:created xsi:type="dcterms:W3CDTF">2022-07-19T10:04:44Z</dcterms:created>
  <dcterms:modified xsi:type="dcterms:W3CDTF">2024-08-01T10:44:24Z</dcterms:modified>
</cp:coreProperties>
</file>